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25400" cap="flat">
              <a:solidFill>
                <a:srgbClr val="66635E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D6D5CB"/>
              </a:solidFill>
              <a:prstDash val="solid"/>
              <a:miter lim="400000"/>
            </a:ln>
          </a:left>
          <a:right>
            <a:ln w="12700" cap="flat">
              <a:solidFill>
                <a:srgbClr val="D6D5CB"/>
              </a:solidFill>
              <a:prstDash val="solid"/>
              <a:miter lim="400000"/>
            </a:ln>
          </a:right>
          <a:top>
            <a:ln w="12700" cap="flat">
              <a:solidFill>
                <a:srgbClr val="D6D5CB"/>
              </a:solidFill>
              <a:prstDash val="solid"/>
              <a:miter lim="400000"/>
            </a:ln>
          </a:top>
          <a:bottom>
            <a:ln w="12700" cap="flat">
              <a:solidFill>
                <a:srgbClr val="D6D5CB"/>
              </a:solidFill>
              <a:prstDash val="solid"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solidFill>
                <a:srgbClr val="D6D5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5C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EADA0"/>
              </a:solidFill>
              <a:prstDash val="solid"/>
              <a:miter lim="400000"/>
            </a:ln>
          </a:left>
          <a:right>
            <a:ln w="12700" cap="flat">
              <a:solidFill>
                <a:srgbClr val="AEADA0"/>
              </a:solidFill>
              <a:prstDash val="solid"/>
              <a:miter lim="400000"/>
            </a:ln>
          </a:right>
          <a:top>
            <a:ln w="12700" cap="flat">
              <a:solidFill>
                <a:srgbClr val="AEADA0"/>
              </a:solidFill>
              <a:prstDash val="solid"/>
              <a:miter lim="400000"/>
            </a:ln>
          </a:top>
          <a:bottom>
            <a:ln w="12700" cap="flat">
              <a:solidFill>
                <a:srgbClr val="AEADA0"/>
              </a:solidFill>
              <a:prstDash val="solid"/>
              <a:miter lim="400000"/>
            </a:ln>
          </a:bottom>
          <a:insideH>
            <a:ln w="12700" cap="flat">
              <a:solidFill>
                <a:srgbClr val="AEADA0"/>
              </a:solidFill>
              <a:prstDash val="solid"/>
              <a:miter lim="400000"/>
            </a:ln>
          </a:insideH>
          <a:insideV>
            <a:ln w="12700" cap="flat">
              <a:solidFill>
                <a:srgbClr val="AEADA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83827D"/>
              </a:solidFill>
              <a:prstDash val="solid"/>
              <a:miter lim="400000"/>
            </a:ln>
          </a:right>
          <a:top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H>
          <a:insideV>
            <a:ln w="25400" cap="flat">
              <a:solidFill>
                <a:srgbClr val="83827D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25400" cap="flat">
              <a:solidFill>
                <a:srgbClr val="83827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3827D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5" name="Shape 16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/>
          <p:nvPr>
            <p:ph type="title"/>
          </p:nvPr>
        </p:nvSpPr>
        <p:spPr>
          <a:xfrm>
            <a:off x="1422400" y="5245100"/>
            <a:ext cx="10541000" cy="26289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" name="Body Level One…"/>
          <p:cNvSpPr txBox="1"/>
          <p:nvPr>
            <p:ph type="body" sz="quarter" idx="1"/>
          </p:nvPr>
        </p:nvSpPr>
        <p:spPr>
          <a:xfrm>
            <a:off x="1422400" y="7861300"/>
            <a:ext cx="10541000" cy="13716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6349999" y="9474200"/>
            <a:ext cx="312015" cy="299822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Line"/>
          <p:cNvSpPr/>
          <p:nvPr/>
        </p:nvSpPr>
        <p:spPr>
          <a:xfrm>
            <a:off x="278468" y="8356600"/>
            <a:ext cx="12459504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6" name="Rectangle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17" name="Image"/>
          <p:cNvSpPr/>
          <p:nvPr>
            <p:ph type="pic" sz="quarter" idx="13"/>
          </p:nvPr>
        </p:nvSpPr>
        <p:spPr>
          <a:xfrm>
            <a:off x="8597900" y="3289300"/>
            <a:ext cx="4038600" cy="6057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8" name="Image"/>
          <p:cNvSpPr/>
          <p:nvPr>
            <p:ph type="pic" idx="14"/>
          </p:nvPr>
        </p:nvSpPr>
        <p:spPr>
          <a:xfrm>
            <a:off x="-1485900" y="368300"/>
            <a:ext cx="11849101" cy="790077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9" name="Image"/>
          <p:cNvSpPr/>
          <p:nvPr>
            <p:ph type="pic" sz="quarter" idx="15"/>
          </p:nvPr>
        </p:nvSpPr>
        <p:spPr>
          <a:xfrm>
            <a:off x="8597900" y="-698500"/>
            <a:ext cx="4038600" cy="6057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0" name="Title Text"/>
          <p:cNvSpPr txBox="1"/>
          <p:nvPr>
            <p:ph type="title"/>
          </p:nvPr>
        </p:nvSpPr>
        <p:spPr>
          <a:xfrm>
            <a:off x="368300" y="8369300"/>
            <a:ext cx="12268200" cy="6604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1" name="Body Level One…"/>
          <p:cNvSpPr txBox="1"/>
          <p:nvPr>
            <p:ph type="body" sz="quarter" idx="1"/>
          </p:nvPr>
        </p:nvSpPr>
        <p:spPr>
          <a:xfrm>
            <a:off x="368300" y="9017000"/>
            <a:ext cx="12268200" cy="431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1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Line"/>
          <p:cNvSpPr/>
          <p:nvPr/>
        </p:nvSpPr>
        <p:spPr>
          <a:xfrm>
            <a:off x="278468" y="8356600"/>
            <a:ext cx="12459504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0" name="Rectangle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31" name="Image"/>
          <p:cNvSpPr/>
          <p:nvPr>
            <p:ph type="pic" idx="13"/>
          </p:nvPr>
        </p:nvSpPr>
        <p:spPr>
          <a:xfrm>
            <a:off x="190500" y="190500"/>
            <a:ext cx="12649200" cy="843426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32" name="Title Text"/>
          <p:cNvSpPr txBox="1"/>
          <p:nvPr>
            <p:ph type="title"/>
          </p:nvPr>
        </p:nvSpPr>
        <p:spPr>
          <a:xfrm>
            <a:off x="368300" y="8369300"/>
            <a:ext cx="12268200" cy="6604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3" name="Body Level One…"/>
          <p:cNvSpPr txBox="1"/>
          <p:nvPr>
            <p:ph type="body" sz="quarter" idx="1"/>
          </p:nvPr>
        </p:nvSpPr>
        <p:spPr>
          <a:xfrm>
            <a:off x="368300" y="9017000"/>
            <a:ext cx="12268200" cy="431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“Type a quote here.”"/>
          <p:cNvSpPr txBox="1"/>
          <p:nvPr>
            <p:ph type="body" sz="quarter" idx="13"/>
          </p:nvPr>
        </p:nvSpPr>
        <p:spPr>
          <a:xfrm>
            <a:off x="1270000" y="4292600"/>
            <a:ext cx="10464800" cy="635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142" name="–Johnny Appleseed"/>
          <p:cNvSpPr txBox="1"/>
          <p:nvPr>
            <p:ph type="body" sz="quarter" idx="14"/>
          </p:nvPr>
        </p:nvSpPr>
        <p:spPr>
          <a:xfrm>
            <a:off x="1270000" y="6362700"/>
            <a:ext cx="10464800" cy="52344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i="1" sz="2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Image"/>
          <p:cNvSpPr/>
          <p:nvPr>
            <p:ph type="pic" idx="13"/>
          </p:nvPr>
        </p:nvSpPr>
        <p:spPr>
          <a:xfrm>
            <a:off x="-1600200" y="-19050"/>
            <a:ext cx="16478250" cy="109874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Line"/>
          <p:cNvSpPr/>
          <p:nvPr/>
        </p:nvSpPr>
        <p:spPr>
          <a:xfrm>
            <a:off x="278468" y="8915400"/>
            <a:ext cx="12446932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" name="Line"/>
          <p:cNvSpPr/>
          <p:nvPr/>
        </p:nvSpPr>
        <p:spPr>
          <a:xfrm>
            <a:off x="5256995" y="8902700"/>
            <a:ext cx="1" cy="592215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" name="Line"/>
          <p:cNvSpPr/>
          <p:nvPr/>
        </p:nvSpPr>
        <p:spPr>
          <a:xfrm>
            <a:off x="278468" y="7188200"/>
            <a:ext cx="12446932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Rectangle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5" name="NAME"/>
          <p:cNvSpPr txBox="1"/>
          <p:nvPr>
            <p:ph type="body" sz="quarter" idx="13"/>
          </p:nvPr>
        </p:nvSpPr>
        <p:spPr>
          <a:xfrm>
            <a:off x="6359707" y="8877300"/>
            <a:ext cx="1189179" cy="647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NAME</a:t>
            </a:r>
          </a:p>
        </p:txBody>
      </p:sp>
      <p:sp>
        <p:nvSpPr>
          <p:cNvPr id="26" name="PROJECT"/>
          <p:cNvSpPr txBox="1"/>
          <p:nvPr>
            <p:ph type="body" sz="quarter" idx="14"/>
          </p:nvPr>
        </p:nvSpPr>
        <p:spPr>
          <a:xfrm>
            <a:off x="339854" y="7197750"/>
            <a:ext cx="935432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z="18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PROJECT</a:t>
            </a:r>
          </a:p>
        </p:txBody>
      </p:sp>
      <p:sp>
        <p:nvSpPr>
          <p:cNvPr id="27" name="DATE"/>
          <p:cNvSpPr txBox="1"/>
          <p:nvPr>
            <p:ph type="body" sz="quarter" idx="15"/>
          </p:nvPr>
        </p:nvSpPr>
        <p:spPr>
          <a:xfrm>
            <a:off x="339905" y="8912250"/>
            <a:ext cx="579730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z="18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DATE</a:t>
            </a:r>
          </a:p>
        </p:txBody>
      </p:sp>
      <p:sp>
        <p:nvSpPr>
          <p:cNvPr id="28" name="Client"/>
          <p:cNvSpPr txBox="1"/>
          <p:nvPr>
            <p:ph type="body" sz="quarter" idx="16"/>
          </p:nvPr>
        </p:nvSpPr>
        <p:spPr>
          <a:xfrm>
            <a:off x="5318302" y="8912250"/>
            <a:ext cx="752781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z="18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Client</a:t>
            </a:r>
          </a:p>
        </p:txBody>
      </p:sp>
      <p:sp>
        <p:nvSpPr>
          <p:cNvPr id="29" name="DATE"/>
          <p:cNvSpPr txBox="1"/>
          <p:nvPr>
            <p:ph type="body" sz="quarter" idx="17"/>
          </p:nvPr>
        </p:nvSpPr>
        <p:spPr>
          <a:xfrm>
            <a:off x="1422400" y="8877300"/>
            <a:ext cx="1045160" cy="647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DATE</a:t>
            </a:r>
          </a:p>
        </p:txBody>
      </p:sp>
      <p:sp>
        <p:nvSpPr>
          <p:cNvPr id="30" name="Image"/>
          <p:cNvSpPr/>
          <p:nvPr>
            <p:ph type="pic" idx="18"/>
          </p:nvPr>
        </p:nvSpPr>
        <p:spPr>
          <a:xfrm>
            <a:off x="368300" y="-368300"/>
            <a:ext cx="12268200" cy="81802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1" name="Title Text"/>
          <p:cNvSpPr txBox="1"/>
          <p:nvPr>
            <p:ph type="title"/>
          </p:nvPr>
        </p:nvSpPr>
        <p:spPr>
          <a:xfrm>
            <a:off x="1422400" y="7099300"/>
            <a:ext cx="10845800" cy="10287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2" name="Body Level One…"/>
          <p:cNvSpPr txBox="1"/>
          <p:nvPr>
            <p:ph type="body" sz="quarter" idx="1"/>
          </p:nvPr>
        </p:nvSpPr>
        <p:spPr>
          <a:xfrm>
            <a:off x="1422400" y="8115300"/>
            <a:ext cx="10845800" cy="7493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 4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Line"/>
          <p:cNvSpPr/>
          <p:nvPr/>
        </p:nvSpPr>
        <p:spPr>
          <a:xfrm>
            <a:off x="278468" y="8915400"/>
            <a:ext cx="12446932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1" name="Line"/>
          <p:cNvSpPr/>
          <p:nvPr/>
        </p:nvSpPr>
        <p:spPr>
          <a:xfrm>
            <a:off x="5256995" y="8902700"/>
            <a:ext cx="1" cy="592215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2" name="Line"/>
          <p:cNvSpPr/>
          <p:nvPr/>
        </p:nvSpPr>
        <p:spPr>
          <a:xfrm>
            <a:off x="278468" y="7188200"/>
            <a:ext cx="12446932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3" name="Rectangle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4" name="NAME"/>
          <p:cNvSpPr txBox="1"/>
          <p:nvPr>
            <p:ph type="body" sz="quarter" idx="13"/>
          </p:nvPr>
        </p:nvSpPr>
        <p:spPr>
          <a:xfrm>
            <a:off x="6359707" y="8877300"/>
            <a:ext cx="1189179" cy="647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NAME</a:t>
            </a:r>
          </a:p>
        </p:txBody>
      </p:sp>
      <p:sp>
        <p:nvSpPr>
          <p:cNvPr id="45" name="PROJECT"/>
          <p:cNvSpPr txBox="1"/>
          <p:nvPr>
            <p:ph type="body" sz="quarter" idx="14"/>
          </p:nvPr>
        </p:nvSpPr>
        <p:spPr>
          <a:xfrm>
            <a:off x="339854" y="7197750"/>
            <a:ext cx="935432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z="18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PROJECT</a:t>
            </a:r>
          </a:p>
        </p:txBody>
      </p:sp>
      <p:sp>
        <p:nvSpPr>
          <p:cNvPr id="46" name="DATE"/>
          <p:cNvSpPr txBox="1"/>
          <p:nvPr>
            <p:ph type="body" sz="quarter" idx="15"/>
          </p:nvPr>
        </p:nvSpPr>
        <p:spPr>
          <a:xfrm>
            <a:off x="339905" y="8912250"/>
            <a:ext cx="579730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z="18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DATE</a:t>
            </a:r>
          </a:p>
        </p:txBody>
      </p:sp>
      <p:sp>
        <p:nvSpPr>
          <p:cNvPr id="47" name="Client"/>
          <p:cNvSpPr txBox="1"/>
          <p:nvPr>
            <p:ph type="body" sz="quarter" idx="16"/>
          </p:nvPr>
        </p:nvSpPr>
        <p:spPr>
          <a:xfrm>
            <a:off x="5318302" y="8912250"/>
            <a:ext cx="752781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z="18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Client</a:t>
            </a:r>
          </a:p>
        </p:txBody>
      </p:sp>
      <p:sp>
        <p:nvSpPr>
          <p:cNvPr id="48" name="DATE"/>
          <p:cNvSpPr txBox="1"/>
          <p:nvPr>
            <p:ph type="body" sz="quarter" idx="17"/>
          </p:nvPr>
        </p:nvSpPr>
        <p:spPr>
          <a:xfrm>
            <a:off x="1419408" y="8877300"/>
            <a:ext cx="1045160" cy="647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DATE</a:t>
            </a:r>
          </a:p>
        </p:txBody>
      </p:sp>
      <p:sp>
        <p:nvSpPr>
          <p:cNvPr id="49" name="Image"/>
          <p:cNvSpPr/>
          <p:nvPr>
            <p:ph type="pic" sz="half" idx="18"/>
          </p:nvPr>
        </p:nvSpPr>
        <p:spPr>
          <a:xfrm>
            <a:off x="368300" y="101600"/>
            <a:ext cx="4851400" cy="7277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0" name="Image"/>
          <p:cNvSpPr/>
          <p:nvPr>
            <p:ph type="pic" sz="quarter" idx="19"/>
          </p:nvPr>
        </p:nvSpPr>
        <p:spPr>
          <a:xfrm>
            <a:off x="5257800" y="368300"/>
            <a:ext cx="2495550" cy="3327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1" name="Image"/>
          <p:cNvSpPr/>
          <p:nvPr>
            <p:ph type="pic" sz="quarter" idx="20"/>
          </p:nvPr>
        </p:nvSpPr>
        <p:spPr>
          <a:xfrm>
            <a:off x="5295900" y="2260600"/>
            <a:ext cx="3327400" cy="4991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2" name="Image"/>
          <p:cNvSpPr/>
          <p:nvPr>
            <p:ph type="pic" sz="half" idx="21"/>
          </p:nvPr>
        </p:nvSpPr>
        <p:spPr>
          <a:xfrm>
            <a:off x="7785100" y="101600"/>
            <a:ext cx="4851400" cy="7277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3" name="Title Text"/>
          <p:cNvSpPr txBox="1"/>
          <p:nvPr>
            <p:ph type="title"/>
          </p:nvPr>
        </p:nvSpPr>
        <p:spPr>
          <a:xfrm>
            <a:off x="1422400" y="7099300"/>
            <a:ext cx="10845800" cy="10287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4" name="Body Level One…"/>
          <p:cNvSpPr txBox="1"/>
          <p:nvPr>
            <p:ph type="body" sz="quarter" idx="1"/>
          </p:nvPr>
        </p:nvSpPr>
        <p:spPr>
          <a:xfrm>
            <a:off x="1422400" y="8115300"/>
            <a:ext cx="10845800" cy="7493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Text"/>
          <p:cNvSpPr txBox="1"/>
          <p:nvPr>
            <p:ph type="title"/>
          </p:nvPr>
        </p:nvSpPr>
        <p:spPr>
          <a:xfrm>
            <a:off x="1231900" y="3568700"/>
            <a:ext cx="10541000" cy="2628900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3" name="Slide Number"/>
          <p:cNvSpPr txBox="1"/>
          <p:nvPr>
            <p:ph type="sldNum" sz="quarter" idx="2"/>
          </p:nvPr>
        </p:nvSpPr>
        <p:spPr>
          <a:xfrm>
            <a:off x="6349999" y="9474200"/>
            <a:ext cx="312015" cy="299822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Image"/>
          <p:cNvSpPr/>
          <p:nvPr>
            <p:ph type="pic" sz="half" idx="13"/>
          </p:nvPr>
        </p:nvSpPr>
        <p:spPr>
          <a:xfrm>
            <a:off x="6883412" y="984541"/>
            <a:ext cx="5194301" cy="779144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1" name="Title Text"/>
          <p:cNvSpPr txBox="1"/>
          <p:nvPr>
            <p:ph type="title"/>
          </p:nvPr>
        </p:nvSpPr>
        <p:spPr>
          <a:xfrm>
            <a:off x="1041400" y="1295400"/>
            <a:ext cx="5334000" cy="3924300"/>
          </a:xfrm>
          <a:prstGeom prst="rect">
            <a:avLst/>
          </a:prstGeom>
        </p:spPr>
        <p:txBody>
          <a:bodyPr anchor="b"/>
          <a:lstStyle>
            <a:lvl1pPr>
              <a:defRPr cap="all" sz="65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2" name="Body Level One…"/>
          <p:cNvSpPr txBox="1"/>
          <p:nvPr>
            <p:ph type="body" sz="quarter" idx="1"/>
          </p:nvPr>
        </p:nvSpPr>
        <p:spPr>
          <a:xfrm>
            <a:off x="1041400" y="5207000"/>
            <a:ext cx="5334000" cy="3225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Text"/>
          <p:cNvSpPr txBox="1"/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8AAB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le Text"/>
          <p:cNvSpPr txBox="1"/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8AAB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9" name="Body Level One…"/>
          <p:cNvSpPr txBox="1"/>
          <p:nvPr>
            <p:ph type="body" idx="1"/>
          </p:nvPr>
        </p:nvSpPr>
        <p:spPr>
          <a:xfrm>
            <a:off x="1041400" y="2768600"/>
            <a:ext cx="10922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age"/>
          <p:cNvSpPr/>
          <p:nvPr>
            <p:ph type="pic" sz="half" idx="13"/>
          </p:nvPr>
        </p:nvSpPr>
        <p:spPr>
          <a:xfrm>
            <a:off x="7645400" y="2413000"/>
            <a:ext cx="4292600" cy="6438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8" name="Title Text"/>
          <p:cNvSpPr txBox="1"/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8AAB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9" name="Body Level One…"/>
          <p:cNvSpPr txBox="1"/>
          <p:nvPr>
            <p:ph type="body" sz="half" idx="1"/>
          </p:nvPr>
        </p:nvSpPr>
        <p:spPr>
          <a:xfrm>
            <a:off x="1041400" y="2768600"/>
            <a:ext cx="5334000" cy="57150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2800"/>
              </a:spcBef>
              <a:buBlip>
                <a:blip r:embed="rId2"/>
              </a:buBlip>
              <a:defRPr sz="3000"/>
            </a:lvl1pPr>
            <a:lvl2pPr marL="762000" indent="-381000">
              <a:spcBef>
                <a:spcPts val="2800"/>
              </a:spcBef>
              <a:buBlip>
                <a:blip r:embed="rId2"/>
              </a:buBlip>
              <a:defRPr sz="3000"/>
            </a:lvl2pPr>
            <a:lvl3pPr marL="1143000" indent="-381000">
              <a:spcBef>
                <a:spcPts val="2800"/>
              </a:spcBef>
              <a:buBlip>
                <a:blip r:embed="rId2"/>
              </a:buBlip>
              <a:defRPr sz="3000"/>
            </a:lvl3pPr>
            <a:lvl4pPr marL="1524000" indent="-381000">
              <a:spcBef>
                <a:spcPts val="2800"/>
              </a:spcBef>
              <a:buBlip>
                <a:blip r:embed="rId2"/>
              </a:buBlip>
              <a:defRPr sz="3000"/>
            </a:lvl4pPr>
            <a:lvl5pPr marL="1905000" indent="-3810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041400" y="1473200"/>
            <a:ext cx="10922000" cy="680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Title Text"/>
          <p:cNvSpPr txBox="1"/>
          <p:nvPr>
            <p:ph type="title"/>
          </p:nvPr>
        </p:nvSpPr>
        <p:spPr>
          <a:xfrm>
            <a:off x="1041400" y="254000"/>
            <a:ext cx="10922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6352743" y="9476689"/>
            <a:ext cx="312014" cy="29982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400">
                <a:solidFill>
                  <a:srgbClr val="5C88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 xmlns:p14="http://schemas.microsoft.com/office/powerpoint/2010/main" spd="med" advClick="1"/>
  <p:txStyles>
    <p:titleStyle>
      <a:lvl1pPr marL="0" marR="0" indent="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www.kaggle.com/c/FacebookRecruiting" TargetMode="External"/><Relationship Id="rId3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2.tif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3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apple.com" TargetMode="External"/><Relationship Id="rId3" Type="http://schemas.openxmlformats.org/officeDocument/2006/relationships/hyperlink" Target="https://www.computer.org/csdl/proceedings/passat-socialcom/2011/1931/00/06113097.pdf" TargetMode="External"/><Relationship Id="rId4" Type="http://schemas.openxmlformats.org/officeDocument/2006/relationships/hyperlink" Target="https://dspace.mit.edu/openaccess-disseminate/1721.1/80759" TargetMode="External"/><Relationship Id="rId5" Type="http://schemas.openxmlformats.org/officeDocument/2006/relationships/hyperlink" Target="https://arxiv.org/pdf/1311.4276" TargetMode="External"/><Relationship Id="rId6" Type="http://schemas.openxmlformats.org/officeDocument/2006/relationships/hyperlink" Target="https://towardsdatascience.com/graph-embeddings-the-summary-cc6075aba007" TargetMode="External"/><Relationship Id="rId7" Type="http://schemas.openxmlformats.org/officeDocument/2006/relationships/hyperlink" Target="https://arxiv.org/pdf/1911.11726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tpa.png" descr="tpa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685" t="0" r="685" b="0"/>
          <a:stretch>
            <a:fillRect/>
          </a:stretch>
        </p:blipFill>
        <p:spPr>
          <a:xfrm>
            <a:off x="368899" y="368300"/>
            <a:ext cx="12268201" cy="7899400"/>
          </a:xfrm>
          <a:prstGeom prst="rect">
            <a:avLst/>
          </a:prstGeom>
        </p:spPr>
      </p:pic>
      <p:sp>
        <p:nvSpPr>
          <p:cNvPr id="168" name="Analyzing Massive Graphs - ParT I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33679">
              <a:defRPr sz="2880"/>
            </a:pPr>
            <a:r>
              <a:t>Analyzing Massive Graphs - ParT II</a:t>
            </a:r>
          </a:p>
          <a:p>
            <a:pPr defTabSz="233679">
              <a:defRPr sz="2880"/>
            </a:pPr>
          </a:p>
        </p:txBody>
      </p:sp>
      <p:sp>
        <p:nvSpPr>
          <p:cNvPr id="169" name="Dr. Michael Fir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2112"/>
            </a:lvl1pPr>
          </a:lstStyle>
          <a:p>
            <a:pPr/>
            <a:r>
              <a:t>Dr. Michael Fire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ynergy between Networks and Machine Learn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Synergy between Networks and Machine Learning </a:t>
            </a:r>
          </a:p>
        </p:txBody>
      </p:sp>
      <p:pic>
        <p:nvPicPr>
          <p:cNvPr id="172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7413" t="17099" r="7413" b="30099"/>
          <a:stretch>
            <a:fillRect/>
          </a:stretch>
        </p:blipFill>
        <p:spPr>
          <a:xfrm>
            <a:off x="5872146" y="4789741"/>
            <a:ext cx="6490198" cy="4023421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We can use networks and machine learning to tackle a wide variety of…"/>
          <p:cNvSpPr txBox="1"/>
          <p:nvPr/>
        </p:nvSpPr>
        <p:spPr>
          <a:xfrm>
            <a:off x="763486" y="2411806"/>
            <a:ext cx="11777993" cy="3202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We can use networks and machine learning to tackle a wide variety of </a:t>
            </a:r>
          </a:p>
          <a:p>
            <a:pPr algn="l">
              <a:defRPr sz="2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challenges:</a:t>
            </a:r>
          </a:p>
          <a:p>
            <a:pPr marL="358069" indent="-358069" algn="l">
              <a:buClr>
                <a:srgbClr val="777775"/>
              </a:buClr>
              <a:buSzPct val="115000"/>
              <a:buChar char="•"/>
              <a:defRPr sz="2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Predict future links</a:t>
            </a:r>
          </a:p>
          <a:p>
            <a:pPr marL="358069" indent="-358069" algn="l">
              <a:buClr>
                <a:srgbClr val="777775"/>
              </a:buClr>
              <a:buSzPct val="115000"/>
              <a:buChar char="•"/>
              <a:defRPr sz="2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Predict vertex’s attributes </a:t>
            </a:r>
          </a:p>
          <a:p>
            <a:pPr marL="358069" indent="-358069" algn="l">
              <a:buClr>
                <a:srgbClr val="777775"/>
              </a:buClr>
              <a:buSzPct val="115000"/>
              <a:buChar char="•"/>
              <a:defRPr sz="2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Create recommendations</a:t>
            </a:r>
          </a:p>
          <a:p>
            <a:pPr marL="358069" indent="-358069" algn="l">
              <a:buClr>
                <a:srgbClr val="777775"/>
              </a:buClr>
              <a:buSzPct val="115000"/>
              <a:buChar char="•"/>
              <a:defRPr sz="2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Identify fake profiles/bots</a:t>
            </a:r>
          </a:p>
          <a:p>
            <a:pPr marL="358069" indent="-358069" algn="l">
              <a:buClr>
                <a:srgbClr val="777775"/>
              </a:buClr>
              <a:buSzPct val="115000"/>
              <a:buChar char="•"/>
              <a:defRPr sz="2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Identify anomalies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Link Predi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Link Prediction</a:t>
            </a:r>
          </a:p>
        </p:txBody>
      </p:sp>
      <p:sp>
        <p:nvSpPr>
          <p:cNvPr id="176" name="We can use the network’s topological structure to predict missing/future links. This can be useful for a variety of tasks:…"/>
          <p:cNvSpPr txBox="1"/>
          <p:nvPr/>
        </p:nvSpPr>
        <p:spPr>
          <a:xfrm>
            <a:off x="771847" y="2171750"/>
            <a:ext cx="11461106" cy="6095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We can use the network’s topological structure to predict missing/future links. This can be useful for a variety of tasks:</a:t>
            </a:r>
          </a:p>
          <a:p>
            <a:pPr marL="228600" indent="-228600" algn="l">
              <a:buSzPct val="100000"/>
              <a:buChar char="•"/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Recommend other users/items that may be interesting to a user</a:t>
            </a:r>
          </a:p>
          <a:p>
            <a:pPr marL="228600" indent="-228600" algn="l">
              <a:buSzPct val="100000"/>
              <a:buChar char="•"/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Predict future interactions (for example if user A will send message to user B)</a:t>
            </a:r>
          </a:p>
          <a:p>
            <a:pPr marL="228600" indent="-228600" algn="l">
              <a:buSzPct val="100000"/>
              <a:buChar char="•"/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Identify missing parts of data</a:t>
            </a:r>
          </a:p>
          <a:p>
            <a:pPr marL="228600" indent="-228600" algn="l">
              <a:buSzPct val="100000"/>
              <a:buChar char="•"/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u="sng">
                <a:hlinkClick r:id="rId2" invalidUrl="" action="" tgtFrame="" tooltip="" history="1" highlightClick="0" endSnd="0"/>
              </a:rPr>
              <a:t>Getting a job at Facebook</a:t>
            </a:r>
          </a:p>
          <a:p>
            <a:pPr marL="228600" indent="-228600" algn="l">
              <a:buSzPct val="100000"/>
              <a:buChar char="•"/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pic>
        <p:nvPicPr>
          <p:cNvPr id="177" name="social-media-3129481_1280.jpg" descr="social-media-3129481_128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63655" y="5870711"/>
            <a:ext cx="5191104" cy="34593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Link Feat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Link Features</a:t>
            </a:r>
          </a:p>
        </p:txBody>
      </p:sp>
      <p:sp>
        <p:nvSpPr>
          <p:cNvPr id="180" name="Text"/>
          <p:cNvSpPr txBox="1"/>
          <p:nvPr/>
        </p:nvSpPr>
        <p:spPr>
          <a:xfrm>
            <a:off x="1945385" y="2749600"/>
            <a:ext cx="224029" cy="64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181" name="Screen Shot 2019-03-03 at 12.02.37 PM.png" descr="Screen Shot 2019-03-03 at 12.02.37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4728" y="3351907"/>
            <a:ext cx="3276601" cy="63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12828" y="2410083"/>
            <a:ext cx="3779144" cy="305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Screen Shot 2019-03-03 at 12.01.51 PM.png" descr="Screen Shot 2019-03-03 at 12.01.51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3900" y="4149278"/>
            <a:ext cx="2667000" cy="279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Screen Shot 2019-03-03 at 12.01.45 PM.png" descr="Screen Shot 2019-03-03 at 12.01.45 P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9328" y="4765724"/>
            <a:ext cx="33274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Screen Shot 2019-03-03 at 12.02.03 PM.png" descr="Screen Shot 2019-03-03 at 12.02.03 PM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082109" y="3402707"/>
            <a:ext cx="2870201" cy="279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Screen Shot 2019-03-03 at 12.01.51 PM.png" descr="Screen Shot 2019-03-03 at 12.01.51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56709" y="4149278"/>
            <a:ext cx="2667001" cy="279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Screen Shot 2019-03-03 at 12.08.35 PM.png" descr="Screen Shot 2019-03-03 at 12.08.35 PM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961905" y="4899074"/>
            <a:ext cx="3987801" cy="304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Screen Shot 2019-03-03 at 12.06.56 PM.png" descr="Screen Shot 2019-03-03 at 12.06.56 PM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575595" y="6214417"/>
            <a:ext cx="5499101" cy="1308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976395" y="3326507"/>
            <a:ext cx="1003301" cy="431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Attribute Predi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Attribute Prediction</a:t>
            </a:r>
          </a:p>
        </p:txBody>
      </p:sp>
      <p:pic>
        <p:nvPicPr>
          <p:cNvPr id="19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46922" y="3921524"/>
            <a:ext cx="4564342" cy="4564343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We can use networks and supervised learning to predict a vertex’s attribute. For example, in the student’s graph below, we are able to predict a student’s test score based on his or her…"/>
          <p:cNvSpPr txBox="1"/>
          <p:nvPr/>
        </p:nvSpPr>
        <p:spPr>
          <a:xfrm>
            <a:off x="548487" y="2825800"/>
            <a:ext cx="10127816" cy="3365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We can use networks and supervised learning to predict a vertex’s attribute. For example, in the student’s graph below, we are able to predict a student’s test score based on his or her </a:t>
            </a:r>
          </a:p>
          <a:p>
            <a:pPr algn="l"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friends’ test scores.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Network Embedd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Network Embedding</a:t>
            </a:r>
          </a:p>
        </p:txBody>
      </p:sp>
      <p:sp>
        <p:nvSpPr>
          <p:cNvPr id="196" name="Network embedding encompasses a variety of methods for learning feature representations of vertices, links, and subgraphs in a network. Typically, embedding methods are based on the assumption that the similarity between objects…"/>
          <p:cNvSpPr txBox="1"/>
          <p:nvPr/>
        </p:nvSpPr>
        <p:spPr>
          <a:xfrm>
            <a:off x="889182" y="2453318"/>
            <a:ext cx="10127816" cy="4457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Network embedding encompasses a variety of methods for learning feature representations of vertices, links, and subgraphs in a network. Typically, embedding methods are based on the assumption that the similarity between objects </a:t>
            </a:r>
          </a:p>
          <a:p>
            <a:pPr algn="l"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in the network should be reflected in the learned feature representations.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ommended Read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Recommended Read:</a:t>
            </a:r>
          </a:p>
        </p:txBody>
      </p:sp>
      <p:sp>
        <p:nvSpPr>
          <p:cNvPr id="199" name="Fire, Michael, et al. &quot;Link prediction in social networks using computationally efficient topological features,” 2011…">
            <a:hlinkClick r:id="rId2" invalidUrl="" action="" tgtFrame="" tooltip="" history="1" highlightClick="0" endSnd="0"/>
          </p:cNvPr>
          <p:cNvSpPr txBox="1"/>
          <p:nvPr/>
        </p:nvSpPr>
        <p:spPr>
          <a:xfrm>
            <a:off x="854457" y="2382702"/>
            <a:ext cx="11451631" cy="4221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44499" indent="-444499" algn="l">
              <a:buClr>
                <a:srgbClr val="777775"/>
              </a:buClr>
              <a:buSzPct val="115000"/>
              <a:buChar char="•"/>
              <a:defRPr sz="21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Fire, Michael, et al. "L</a:t>
            </a:r>
            <a:r>
              <a:rPr u="sng">
                <a:hlinkClick r:id="rId3" invalidUrl="" action="" tgtFrame="" tooltip="" history="1" highlightClick="0" endSnd="0"/>
              </a:rPr>
              <a:t>ink prediction in social networks using computationally efficient topological features</a:t>
            </a:r>
            <a:r>
              <a:t>,” 2011</a:t>
            </a:r>
          </a:p>
          <a:p>
            <a:pPr marL="444499" indent="-444499" algn="l">
              <a:buClr>
                <a:srgbClr val="777775"/>
              </a:buClr>
              <a:buSzPct val="115000"/>
              <a:buChar char="•"/>
              <a:defRPr sz="21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Altshuler, Yaniv, et al. "</a:t>
            </a:r>
            <a:r>
              <a:rPr u="sng">
                <a:hlinkClick r:id="rId4" invalidUrl="" action="" tgtFrame="" tooltip="" history="1" highlightClick="0" endSnd="0"/>
              </a:rPr>
              <a:t>How many makes a crowd? On the evolution of learning as a factor of community coverage</a:t>
            </a:r>
            <a:r>
              <a:t>." International Conference on Social Computing, Behavioral-Cultural Modeling, and Prediction. Springer, Berlin, Heidelberg, 2012.</a:t>
            </a:r>
          </a:p>
          <a:p>
            <a:pPr marL="444499" indent="-444499" algn="l">
              <a:buClr>
                <a:srgbClr val="777775"/>
              </a:buClr>
              <a:buSzPct val="115000"/>
              <a:buChar char="•"/>
              <a:defRPr sz="21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Fire, Michael, et al. "</a:t>
            </a:r>
            <a:r>
              <a:rPr u="sng">
                <a:hlinkClick r:id="rId2" invalidUrl="" action="" tgtFrame="" tooltip="" history="1" highlightClick="0" endSnd="0"/>
              </a:rPr>
              <a:t>Predicting student exam’s scores by analyzing social network data.</a:t>
            </a:r>
            <a:r>
              <a:t>" International Conference on Active Media Technology. Springer, Berlin, Heidelberg, 2012</a:t>
            </a:r>
          </a:p>
          <a:p>
            <a:pPr marL="444499" indent="-444499" algn="l">
              <a:buClr>
                <a:srgbClr val="777775"/>
              </a:buClr>
              <a:buSzPct val="115000"/>
              <a:buChar char="•"/>
              <a:defRPr sz="21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Fire, Michael, and Yuval Elovici. "</a:t>
            </a:r>
            <a:r>
              <a:rPr u="sng">
                <a:hlinkClick r:id="rId5" invalidUrl="" action="" tgtFrame="" tooltip="" history="1" highlightClick="0" endSnd="0"/>
              </a:rPr>
              <a:t>Data mining of online genealogy datasets for revealing lifespan patterns in human population</a:t>
            </a:r>
            <a:r>
              <a:t>." ACM Transactions on Intelligent Systems and Technology (TIST) 6.2 (2015): 28.</a:t>
            </a:r>
          </a:p>
          <a:p>
            <a:pPr marL="444499" indent="-444499" algn="l">
              <a:buClr>
                <a:srgbClr val="777775"/>
              </a:buClr>
              <a:buSzPct val="115000"/>
              <a:buChar char="•"/>
              <a:defRPr sz="21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Primož Godec, </a:t>
            </a:r>
            <a:r>
              <a:rPr u="sng">
                <a:hlinkClick r:id="rId6" invalidUrl="" action="" tgtFrame="" tooltip="" history="1" highlightClick="0" endSnd="0"/>
              </a:rPr>
              <a:t>Graph Embeddings — The Summary</a:t>
            </a:r>
          </a:p>
          <a:p>
            <a:pPr marL="444499" indent="-444499" algn="l">
              <a:buClr>
                <a:srgbClr val="777775"/>
              </a:buClr>
              <a:buSzPct val="115000"/>
              <a:buChar char="•"/>
              <a:defRPr sz="21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Arsov, Nino, and Georgina Mirceva. "</a:t>
            </a:r>
            <a:r>
              <a:rPr u="sng">
                <a:hlinkClick r:id="rId7" invalidUrl="" action="" tgtFrame="" tooltip="" history="1" highlightClick="0" endSnd="0"/>
              </a:rPr>
              <a:t>Network Embedding: An Overview</a:t>
            </a:r>
            <a:r>
              <a:t>." arXiv preprint arXiv:1911.11726 (2019)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png"/></Relationships>

</file>

<file path=ppt/theme/theme1.xml><?xml version="1.0" encoding="utf-8"?>
<a:theme xmlns:a="http://schemas.openxmlformats.org/drawingml/2006/main" xmlns:r="http://schemas.openxmlformats.org/officeDocument/2006/relationships" name="Blueprint">
  <a:themeElements>
    <a:clrScheme name="Blueprint">
      <a:dk1>
        <a:srgbClr val="AB7655"/>
      </a:dk1>
      <a:lt1>
        <a:srgbClr val="558AAB"/>
      </a:lt1>
      <a:dk2>
        <a:srgbClr val="53585F"/>
      </a:dk2>
      <a:lt2>
        <a:srgbClr val="DCDEE0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Blueprint">
      <a:majorFont>
        <a:latin typeface="Helvetica Neue Bold Condensed"/>
        <a:ea typeface="Helvetica Neue Bold Condensed"/>
        <a:cs typeface="Helvetica Neue Bold Condensed"/>
      </a:majorFont>
      <a:minorFont>
        <a:latin typeface="Helvetica Neue Light"/>
        <a:ea typeface="Helvetica Neue Light"/>
        <a:cs typeface="Helvetica Neue Light"/>
      </a:minorFont>
    </a:fontScheme>
    <a:fmtScheme name="Blue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DEDED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58AAB"/>
            </a:solidFill>
            <a:effectLst/>
            <a:uFillTx/>
            <a:latin typeface="+mj-lt"/>
            <a:ea typeface="+mj-ea"/>
            <a:cs typeface="+mj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ueprint">
  <a:themeElements>
    <a:clrScheme name="Bluepri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Blueprint">
      <a:majorFont>
        <a:latin typeface="Helvetica Neue Bold Condensed"/>
        <a:ea typeface="Helvetica Neue Bold Condensed"/>
        <a:cs typeface="Helvetica Neue Bold Condensed"/>
      </a:majorFont>
      <a:minorFont>
        <a:latin typeface="Helvetica Neue Light"/>
        <a:ea typeface="Helvetica Neue Light"/>
        <a:cs typeface="Helvetica Neue Light"/>
      </a:minorFont>
    </a:fontScheme>
    <a:fmtScheme name="Blue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DEDED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58AAB"/>
            </a:solidFill>
            <a:effectLst/>
            <a:uFillTx/>
            <a:latin typeface="+mj-lt"/>
            <a:ea typeface="+mj-ea"/>
            <a:cs typeface="+mj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