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6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7" name="Image"/>
          <p:cNvSpPr/>
          <p:nvPr>
            <p:ph type="pic" sz="quarter" idx="13"/>
          </p:nvPr>
        </p:nvSpPr>
        <p:spPr>
          <a:xfrm>
            <a:off x="8597900" y="3289300"/>
            <a:ext cx="4038600" cy="6057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Image"/>
          <p:cNvSpPr/>
          <p:nvPr>
            <p:ph type="pic" idx="14"/>
          </p:nvPr>
        </p:nvSpPr>
        <p:spPr>
          <a:xfrm>
            <a:off x="-1485900" y="368300"/>
            <a:ext cx="11849101" cy="79007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Image"/>
          <p:cNvSpPr/>
          <p:nvPr>
            <p:ph type="pic" sz="quarter" idx="15"/>
          </p:nvPr>
        </p:nvSpPr>
        <p:spPr>
          <a:xfrm>
            <a:off x="8597900" y="-698500"/>
            <a:ext cx="4038600" cy="6057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Title Text"/>
          <p:cNvSpPr txBox="1"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1" name="Body Level One…"/>
          <p:cNvSpPr txBox="1"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1" name="Image"/>
          <p:cNvSpPr/>
          <p:nvPr>
            <p:ph type="pic" idx="13"/>
          </p:nvPr>
        </p:nvSpPr>
        <p:spPr>
          <a:xfrm>
            <a:off x="190500" y="190500"/>
            <a:ext cx="12649200" cy="843426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2" name="Title Text"/>
          <p:cNvSpPr txBox="1"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Body Level One…"/>
          <p:cNvSpPr txBox="1"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“Type a quote here.”"/>
          <p:cNvSpPr txBox="1"/>
          <p:nvPr>
            <p:ph type="body" sz="quarter" idx="13"/>
          </p:nvPr>
        </p:nvSpPr>
        <p:spPr>
          <a:xfrm>
            <a:off x="1270000" y="4292600"/>
            <a:ext cx="104648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42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5234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mage"/>
          <p:cNvSpPr/>
          <p:nvPr>
            <p:ph type="pic" idx="13"/>
          </p:nvPr>
        </p:nvSpPr>
        <p:spPr>
          <a:xfrm>
            <a:off x="-1600200" y="-19050"/>
            <a:ext cx="16478250" cy="109874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Line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Line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" name="NAME"/>
          <p:cNvSpPr txBox="1"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26" name="PROJECT"/>
          <p:cNvSpPr txBox="1"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27" name="DATE"/>
          <p:cNvSpPr txBox="1"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Client"/>
          <p:cNvSpPr txBox="1"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29" name="DATE"/>
          <p:cNvSpPr txBox="1"/>
          <p:nvPr>
            <p:ph type="body" sz="quarter" idx="17"/>
          </p:nvPr>
        </p:nvSpPr>
        <p:spPr>
          <a:xfrm>
            <a:off x="1422400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30" name="Image"/>
          <p:cNvSpPr/>
          <p:nvPr>
            <p:ph type="pic" idx="18"/>
          </p:nvPr>
        </p:nvSpPr>
        <p:spPr>
          <a:xfrm>
            <a:off x="368300" y="-368300"/>
            <a:ext cx="12268200" cy="81802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Line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Line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" name="NAME"/>
          <p:cNvSpPr txBox="1"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45" name="PROJECT"/>
          <p:cNvSpPr txBox="1"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46" name="DATE"/>
          <p:cNvSpPr txBox="1"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7" name="Client"/>
          <p:cNvSpPr txBox="1"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48" name="DATE"/>
          <p:cNvSpPr txBox="1"/>
          <p:nvPr>
            <p:ph type="body" sz="quarter" idx="17"/>
          </p:nvPr>
        </p:nvSpPr>
        <p:spPr>
          <a:xfrm>
            <a:off x="1419408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9" name="Image"/>
          <p:cNvSpPr/>
          <p:nvPr>
            <p:ph type="pic" sz="half" idx="18"/>
          </p:nvPr>
        </p:nvSpPr>
        <p:spPr>
          <a:xfrm>
            <a:off x="368300" y="101600"/>
            <a:ext cx="4851400" cy="7277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Image"/>
          <p:cNvSpPr/>
          <p:nvPr>
            <p:ph type="pic" sz="quarter" idx="19"/>
          </p:nvPr>
        </p:nvSpPr>
        <p:spPr>
          <a:xfrm>
            <a:off x="5257800" y="368300"/>
            <a:ext cx="249555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Image"/>
          <p:cNvSpPr/>
          <p:nvPr>
            <p:ph type="pic" sz="quarter" idx="20"/>
          </p:nvPr>
        </p:nvSpPr>
        <p:spPr>
          <a:xfrm>
            <a:off x="5295900" y="2260600"/>
            <a:ext cx="3327400" cy="4991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Image"/>
          <p:cNvSpPr/>
          <p:nvPr>
            <p:ph type="pic" sz="half" idx="21"/>
          </p:nvPr>
        </p:nvSpPr>
        <p:spPr>
          <a:xfrm>
            <a:off x="7785100" y="101600"/>
            <a:ext cx="4851400" cy="7277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mage"/>
          <p:cNvSpPr/>
          <p:nvPr>
            <p:ph type="pic" sz="half" idx="13"/>
          </p:nvPr>
        </p:nvSpPr>
        <p:spPr>
          <a:xfrm>
            <a:off x="6883412" y="984541"/>
            <a:ext cx="5194301" cy="779144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13"/>
          </p:nvPr>
        </p:nvSpPr>
        <p:spPr>
          <a:xfrm>
            <a:off x="7645400" y="2413000"/>
            <a:ext cx="4292600" cy="6438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352743" y="9476689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ynamics.cs.washington.edu" TargetMode="External"/><Relationship Id="rId3" Type="http://schemas.openxmlformats.org/officeDocument/2006/relationships/hyperlink" Target="http://sciencedynamics.cs.washington.edu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apple/turicreate/tree/master/userguide" TargetMode="External"/><Relationship Id="rId3" Type="http://schemas.openxmlformats.org/officeDocument/2006/relationships/hyperlink" Target="https://apple.github.io/turicreate/docs/api/generated/turicreate.SFrame.html" TargetMode="External"/><Relationship Id="rId4" Type="http://schemas.openxmlformats.org/officeDocument/2006/relationships/hyperlink" Target="https://developer.apple.com/videos/play/wwdc2018/712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books-library-students-12064.jpg" descr="books-library-students-12064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0535" t="0" r="20535" b="0"/>
          <a:stretch>
            <a:fillRect/>
          </a:stretch>
        </p:blipFill>
        <p:spPr>
          <a:xfrm>
            <a:off x="368899" y="368300"/>
            <a:ext cx="12268201" cy="7899400"/>
          </a:xfrm>
          <a:prstGeom prst="rect">
            <a:avLst/>
          </a:prstGeom>
        </p:spPr>
      </p:pic>
      <p:sp>
        <p:nvSpPr>
          <p:cNvPr id="168" name="Collecting, Analyzing, and Visualizing Data with Python Part I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3679">
              <a:defRPr sz="2880"/>
            </a:lvl1pPr>
          </a:lstStyle>
          <a:p>
            <a:pPr/>
            <a:r>
              <a:t>Collecting, Analyzing, and Visualizing Data with Python Part II</a:t>
            </a:r>
          </a:p>
        </p:txBody>
      </p:sp>
      <p:sp>
        <p:nvSpPr>
          <p:cNvPr id="169" name="Dr. Michael Fir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2112"/>
            </a:lvl1pPr>
          </a:lstStyle>
          <a:p>
            <a:pPr/>
            <a:r>
              <a:t>Dr. Michael Fire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uri Create - SFra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Turi Create - SFrame</a:t>
            </a:r>
          </a:p>
        </p:txBody>
      </p:sp>
      <p:sp>
        <p:nvSpPr>
          <p:cNvPr id="172" name="Pandas…"/>
          <p:cNvSpPr txBox="1"/>
          <p:nvPr/>
        </p:nvSpPr>
        <p:spPr>
          <a:xfrm>
            <a:off x="774700" y="2061970"/>
            <a:ext cx="11228101" cy="5045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Pandas</a:t>
            </a:r>
            <a:r>
              <a:t> </a:t>
            </a:r>
          </a:p>
          <a:p>
            <a:pPr marL="197555" indent="-197555" algn="l" defTabSz="457200">
              <a:buClr>
                <a:srgbClr val="777775"/>
              </a:buClr>
              <a:buSzPct val="115000"/>
              <a:buChar char="•"/>
              <a:defRPr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In-memory data structure - cannot work (usually) with DataFrames bigger than the RAM</a:t>
            </a:r>
          </a:p>
          <a:p>
            <a:pPr marL="197555" indent="-197555" algn="l" defTabSz="457200">
              <a:buClr>
                <a:srgbClr val="777775"/>
              </a:buClr>
              <a:buSzPct val="115000"/>
              <a:buChar char="•"/>
              <a:defRPr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Usually use a single thread</a:t>
            </a:r>
          </a:p>
          <a:p>
            <a:pPr marL="197555" indent="-197555" algn="l" defTabSz="457200">
              <a:buClr>
                <a:srgbClr val="777775"/>
              </a:buClr>
              <a:buSzPct val="115000"/>
              <a:buChar char="•"/>
              <a:defRPr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Extensive functionality</a:t>
            </a:r>
          </a:p>
          <a:p>
            <a:pPr marL="197555" indent="-197555" algn="l" defTabSz="457200">
              <a:buClr>
                <a:srgbClr val="777775"/>
              </a:buClr>
              <a:buSzPct val="115000"/>
              <a:buChar char="•"/>
              <a:defRPr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Well maintained </a:t>
            </a:r>
          </a:p>
          <a:p>
            <a:pPr marL="197555" indent="-197555" algn="l" defTabSz="457200">
              <a:buClr>
                <a:srgbClr val="777775"/>
              </a:buClr>
              <a:buSzPct val="115000"/>
              <a:buChar char="•"/>
              <a:defRPr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Many tutorials</a:t>
            </a:r>
          </a:p>
          <a:p>
            <a:pPr algn="l" defTabSz="457200">
              <a:defRPr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TuriCreate</a:t>
            </a:r>
            <a:endParaRPr b="1"/>
          </a:p>
          <a:p>
            <a:pPr marL="197555" indent="-197555" algn="l" defTabSz="457200">
              <a:buClr>
                <a:srgbClr val="777775"/>
              </a:buClr>
              <a:buSzPct val="115000"/>
              <a:buChar char="•"/>
              <a:defRPr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Out-of-core data structure (uses both disk and memory)</a:t>
            </a:r>
          </a:p>
          <a:p>
            <a:pPr marL="197555" indent="-197555" algn="l" defTabSz="457200">
              <a:buClr>
                <a:srgbClr val="777775"/>
              </a:buClr>
              <a:buSzPct val="115000"/>
              <a:buChar char="•"/>
              <a:defRPr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Multithreaded</a:t>
            </a:r>
          </a:p>
          <a:p>
            <a:pPr marL="197555" indent="-197555" algn="l" defTabSz="457200">
              <a:buClr>
                <a:srgbClr val="777775"/>
              </a:buClr>
              <a:buSzPct val="115000"/>
              <a:buChar char="•"/>
              <a:defRPr b="1"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Can scale to big data</a:t>
            </a:r>
          </a:p>
          <a:p>
            <a:pPr marL="197555" indent="-197555" algn="l" defTabSz="457200">
              <a:buClr>
                <a:srgbClr val="777775"/>
              </a:buClr>
              <a:buSzPct val="115000"/>
              <a:buChar char="•"/>
              <a:defRPr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Uses similar syntax to DataFrame</a:t>
            </a:r>
          </a:p>
          <a:p>
            <a:pPr marL="197555" indent="-197555" algn="l" defTabSz="457200">
              <a:buClr>
                <a:srgbClr val="777775"/>
              </a:buClr>
              <a:buSzPct val="115000"/>
              <a:buChar char="•"/>
              <a:defRPr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Easy to understand and uses </a:t>
            </a:r>
            <a:r>
              <a:rPr i="1"/>
              <a:t>Group By </a:t>
            </a:r>
            <a:r>
              <a:t>function</a:t>
            </a:r>
          </a:p>
          <a:p>
            <a:pPr marL="197555" indent="-197555" algn="l" defTabSz="457200">
              <a:buClr>
                <a:srgbClr val="777775"/>
              </a:buClr>
              <a:buSzPct val="115000"/>
              <a:buChar char="•"/>
              <a:defRPr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Well maintained  (by Apple)</a:t>
            </a:r>
          </a:p>
          <a:p>
            <a:pPr marL="197555" indent="-197555" algn="l" defTabSz="457200">
              <a:buClr>
                <a:srgbClr val="777775"/>
              </a:buClr>
              <a:buSzPct val="115000"/>
              <a:buChar char="•"/>
              <a:defRPr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Part of the Turi Create Platform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uri Create in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Turi Create in Practice</a:t>
            </a:r>
          </a:p>
        </p:txBody>
      </p:sp>
      <p:sp>
        <p:nvSpPr>
          <p:cNvPr id="175" name="I used SFrame to:…"/>
          <p:cNvSpPr txBox="1"/>
          <p:nvPr/>
        </p:nvSpPr>
        <p:spPr>
          <a:xfrm>
            <a:off x="466191" y="2430144"/>
            <a:ext cx="9671051" cy="3140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defRPr sz="2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 used SFrame to: </a:t>
            </a:r>
          </a:p>
          <a:p>
            <a:pPr lvl="1" marL="889000" indent="-444500" algn="l">
              <a:buClr>
                <a:srgbClr val="777775"/>
              </a:buClr>
              <a:buSzPct val="115000"/>
              <a:buChar char="•"/>
              <a:defRPr sz="2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>
                <a:hlinkClick r:id="rId2" invalidUrl="" action="" tgtFrame="" tooltip="" history="1" highlightClick="0" endSnd="0"/>
              </a:rPr>
              <a:t>Analyze Reddit dataset of with data of over 10 years</a:t>
            </a:r>
          </a:p>
          <a:p>
            <a:pPr lvl="1" marL="889000" indent="-444500" algn="l">
              <a:buClr>
                <a:srgbClr val="777775"/>
              </a:buClr>
              <a:buSzPct val="115000"/>
              <a:buChar char="•"/>
              <a:defRPr sz="2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>
                <a:hlinkClick r:id="rId3" invalidUrl="" action="" tgtFrame="" tooltip="" history="1" highlightClick="0" endSnd="0"/>
              </a:rPr>
              <a:t>Analyze Microsoft Academic Dataset with 120 million papers</a:t>
            </a:r>
          </a:p>
          <a:p>
            <a:pPr lvl="1" marL="889000" indent="-444500" algn="l">
              <a:buClr>
                <a:srgbClr val="777775"/>
              </a:buClr>
              <a:buSzPct val="115000"/>
              <a:buChar char="•"/>
              <a:defRPr sz="2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Analyze Amazon Reviews Dataset</a:t>
            </a:r>
          </a:p>
          <a:p>
            <a:pPr lvl="1" marL="889000" indent="-444500" algn="l">
              <a:buClr>
                <a:srgbClr val="777775"/>
              </a:buClr>
              <a:buSzPct val="115000"/>
              <a:buChar char="•"/>
              <a:defRPr sz="2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and more</a:t>
            </a:r>
          </a:p>
          <a:p>
            <a:pPr algn="l">
              <a:defRPr sz="2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1" marL="889000" indent="-444500" algn="l">
              <a:buClr>
                <a:srgbClr val="777775"/>
              </a:buClr>
              <a:buSzPct val="115000"/>
              <a:buChar char="•"/>
              <a:defRPr sz="2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1" algn="l">
              <a:defRPr sz="2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It is a great easy-to-use tool to work with Big Data.   </a:t>
            </a:r>
          </a:p>
        </p:txBody>
      </p:sp>
      <p:sp>
        <p:nvSpPr>
          <p:cNvPr id="176" name="Let’s move to running code using Jupyter Notebook"/>
          <p:cNvSpPr txBox="1"/>
          <p:nvPr/>
        </p:nvSpPr>
        <p:spPr>
          <a:xfrm>
            <a:off x="1602409" y="6858050"/>
            <a:ext cx="9444382" cy="64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Let’s move to running code using Jupyter Notebook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ommended Rea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Recommended Reading</a:t>
            </a:r>
          </a:p>
        </p:txBody>
      </p:sp>
      <p:sp>
        <p:nvSpPr>
          <p:cNvPr id="179" name="TuriCreate Userguide…"/>
          <p:cNvSpPr txBox="1"/>
          <p:nvPr/>
        </p:nvSpPr>
        <p:spPr>
          <a:xfrm>
            <a:off x="1265694" y="2773400"/>
            <a:ext cx="10473412" cy="13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4500" indent="-444500" algn="l">
              <a:buClr>
                <a:srgbClr val="777775"/>
              </a:buClr>
              <a:buSzPct val="115000"/>
              <a:buChar char="•"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>
                <a:hlinkClick r:id="rId2" invalidUrl="" action="" tgtFrame="" tooltip="" history="1" highlightClick="0" endSnd="0"/>
              </a:rPr>
              <a:t>TuriCreate Userguide </a:t>
            </a:r>
          </a:p>
          <a:p>
            <a:pPr marL="444500" indent="-444500" algn="l">
              <a:buClr>
                <a:srgbClr val="777775"/>
              </a:buClr>
              <a:buSzPct val="115000"/>
              <a:buChar char="•"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>
                <a:hlinkClick r:id="rId3" invalidUrl="" action="" tgtFrame="" tooltip="" history="1" highlightClick="0" endSnd="0"/>
              </a:rPr>
              <a:t>TuriCreate API - turicreate.SFrame</a:t>
            </a:r>
          </a:p>
          <a:p>
            <a:pPr marL="444500" indent="-444500" algn="l">
              <a:buClr>
                <a:srgbClr val="777775"/>
              </a:buClr>
              <a:buSzPct val="115000"/>
              <a:buChar char="•"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>
                <a:hlinkClick r:id="rId4" invalidUrl="" action="" tgtFrame="" tooltip="" history="1" highlightClick="0" endSnd="0"/>
              </a:rPr>
              <a:t>A Guide to Turi Create - WWDC 2018 - Videos - Apple Developer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